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28" r:id="rId2"/>
  </p:sldMasterIdLst>
  <p:notesMasterIdLst>
    <p:notesMasterId r:id="rId10"/>
  </p:notesMasterIdLst>
  <p:handoutMasterIdLst>
    <p:handoutMasterId r:id="rId11"/>
  </p:handoutMasterIdLst>
  <p:sldIdLst>
    <p:sldId id="325" r:id="rId3"/>
    <p:sldId id="395" r:id="rId4"/>
    <p:sldId id="390" r:id="rId5"/>
    <p:sldId id="398" r:id="rId6"/>
    <p:sldId id="383" r:id="rId7"/>
    <p:sldId id="382" r:id="rId8"/>
    <p:sldId id="374" r:id="rId9"/>
  </p:sldIdLst>
  <p:sldSz cx="9144000" cy="6858000" type="screen4x3"/>
  <p:notesSz cx="6808788" cy="99409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CCCC"/>
    <a:srgbClr val="3399FF"/>
    <a:srgbClr val="FF6699"/>
    <a:srgbClr val="CC00CC"/>
    <a:srgbClr val="006600"/>
    <a:srgbClr val="9999FF"/>
    <a:srgbClr val="FF99CC"/>
    <a:srgbClr val="008000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1" autoAdjust="0"/>
    <p:restoredTop sz="94660"/>
  </p:normalViewPr>
  <p:slideViewPr>
    <p:cSldViewPr>
      <p:cViewPr>
        <p:scale>
          <a:sx n="70" d="100"/>
          <a:sy n="70" d="100"/>
        </p:scale>
        <p:origin x="-1992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кв.2017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2"/>
              </a:solidFill>
            </a:ln>
          </c:spPr>
          <c:invertIfNegative val="0"/>
          <c:dLbls>
            <c:dLbl>
              <c:idx val="0"/>
              <c:layout>
                <c:manualLayout>
                  <c:x val="-1.2944535214741685E-2"/>
                  <c:y val="-2.29318776773920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2361338036854211E-3"/>
                  <c:y val="-2.80278504945902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8542007055281319E-3"/>
                  <c:y val="-7.643959225797338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федеральный
бюджет</c:v>
                </c:pt>
                <c:pt idx="1">
                  <c:v>областной
бюджет</c:v>
                </c:pt>
                <c:pt idx="2">
                  <c:v>местный
бюджет</c:v>
                </c:pt>
              </c:strCache>
            </c:strRef>
          </c:cat>
          <c:val>
            <c:numRef>
              <c:f>Лист1!$B$2:$B$4</c:f>
              <c:numCache>
                <c:formatCode>#,##0_ ;\-#,##0\ </c:formatCode>
                <c:ptCount val="3"/>
                <c:pt idx="0">
                  <c:v>1878</c:v>
                </c:pt>
                <c:pt idx="1">
                  <c:v>3121</c:v>
                </c:pt>
                <c:pt idx="2">
                  <c:v>874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 кв.2018</c:v>
                </c:pt>
              </c:strCache>
            </c:strRef>
          </c:tx>
          <c:spPr>
            <a:solidFill>
              <a:schemeClr val="tx2"/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c:spPr>
          <c:invertIfNegative val="0"/>
          <c:dLbls>
            <c:dLbl>
              <c:idx val="0"/>
              <c:layout>
                <c:manualLayout>
                  <c:x val="1.4562602116584396E-2"/>
                  <c:y val="-2.54798640859911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1034869723955237E-2"/>
                  <c:y val="-3.05758369031893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1326468312898975E-2"/>
                  <c:y val="-3.05758369031893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федеральный
бюджет</c:v>
                </c:pt>
                <c:pt idx="1">
                  <c:v>областной
бюджет</c:v>
                </c:pt>
                <c:pt idx="2">
                  <c:v>местный
бюджет</c:v>
                </c:pt>
              </c:strCache>
            </c:strRef>
          </c:cat>
          <c:val>
            <c:numRef>
              <c:f>Лист1!$C$2:$C$4</c:f>
              <c:numCache>
                <c:formatCode>#,##0_ ;\-#,##0\ </c:formatCode>
                <c:ptCount val="3"/>
                <c:pt idx="0">
                  <c:v>2337</c:v>
                </c:pt>
                <c:pt idx="1">
                  <c:v>3300</c:v>
                </c:pt>
                <c:pt idx="2">
                  <c:v>939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654336"/>
        <c:axId val="16655872"/>
        <c:axId val="0"/>
      </c:bar3DChart>
      <c:catAx>
        <c:axId val="166543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0070C0"/>
                </a:solidFill>
              </a:defRPr>
            </a:pPr>
            <a:endParaRPr lang="ru-RU"/>
          </a:p>
        </c:txPr>
        <c:crossAx val="16655872"/>
        <c:crosses val="autoZero"/>
        <c:auto val="1"/>
        <c:lblAlgn val="ctr"/>
        <c:lblOffset val="100"/>
        <c:noMultiLvlLbl val="0"/>
      </c:catAx>
      <c:valAx>
        <c:axId val="16655872"/>
        <c:scaling>
          <c:orientation val="minMax"/>
        </c:scaling>
        <c:delete val="1"/>
        <c:axPos val="l"/>
        <c:numFmt formatCode="#,##0_ ;\-#,##0\ " sourceLinked="1"/>
        <c:majorTickMark val="out"/>
        <c:minorTickMark val="none"/>
        <c:tickLblPos val="nextTo"/>
        <c:crossAx val="166543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2769490953604545"/>
          <c:y val="1.3958351055548514E-2"/>
          <c:w val="0.2671307418441784"/>
          <c:h val="0.37330649186811143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кв. 2017</c:v>
                </c:pt>
              </c:strCache>
            </c:strRef>
          </c:tx>
          <c:spPr>
            <a:solidFill>
              <a:srgbClr val="7030A0"/>
            </a:solidFill>
            <a:ln>
              <a:solidFill>
                <a:srgbClr val="FF99CC"/>
              </a:solidFill>
            </a:ln>
          </c:spPr>
          <c:invertIfNegative val="0"/>
          <c:dLbls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Налог на прибыль</c:v>
                </c:pt>
                <c:pt idx="1">
                  <c:v>НДФЛ</c:v>
                </c:pt>
                <c:pt idx="2">
                  <c:v>НДС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2045</c:v>
                </c:pt>
                <c:pt idx="1">
                  <c:v>1674</c:v>
                </c:pt>
                <c:pt idx="2">
                  <c:v>1187</c:v>
                </c:pt>
              </c:numCache>
            </c:numRef>
          </c:val>
          <c:shape val="pyramid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 кв. 2018</c:v>
                </c:pt>
              </c:strCache>
            </c:strRef>
          </c:tx>
          <c:spPr>
            <a:solidFill>
              <a:srgbClr val="FFCCCC"/>
            </a:solidFill>
            <a:ln>
              <a:solidFill>
                <a:srgbClr val="7030A0"/>
              </a:solidFill>
            </a:ln>
          </c:spPr>
          <c:invertIfNegative val="0"/>
          <c:dLbls>
            <c:dLbl>
              <c:idx val="0"/>
              <c:layout>
                <c:manualLayout>
                  <c:x val="1.8245099203536772E-2"/>
                  <c:y val="2.44847691240506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6724674269908653E-2"/>
                  <c:y val="-2.448476912405063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9.1225496017683858E-3"/>
                  <c:y val="-1.224238456202531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Налог на прибыль</c:v>
                </c:pt>
                <c:pt idx="1">
                  <c:v>НДФЛ</c:v>
                </c:pt>
                <c:pt idx="2">
                  <c:v>НДС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2163</c:v>
                </c:pt>
                <c:pt idx="1">
                  <c:v>1884</c:v>
                </c:pt>
                <c:pt idx="2">
                  <c:v>1590</c:v>
                </c:pt>
              </c:numCache>
            </c:numRef>
          </c:val>
          <c:shape val="pyramid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6738944"/>
        <c:axId val="16753024"/>
        <c:axId val="0"/>
      </c:bar3DChart>
      <c:catAx>
        <c:axId val="167389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6753024"/>
        <c:crosses val="autoZero"/>
        <c:auto val="1"/>
        <c:lblAlgn val="ctr"/>
        <c:lblOffset val="100"/>
        <c:noMultiLvlLbl val="0"/>
      </c:catAx>
      <c:valAx>
        <c:axId val="16753024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1673894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0057723471338438"/>
          <c:y val="0.16270958094799629"/>
          <c:w val="0.1553304422114018"/>
          <c:h val="0.22406108622147572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bar"/>
        <c:grouping val="clustered"/>
        <c:varyColors val="0"/>
        <c:ser>
          <c:idx val="0"/>
          <c:order val="0"/>
          <c:spPr>
            <a:pattFill prst="pct40">
              <a:fgClr>
                <a:srgbClr val="FFCCCC"/>
              </a:fgClr>
              <a:bgClr>
                <a:srgbClr val="7030A0"/>
              </a:bgClr>
            </a:pattFill>
            <a:ln>
              <a:solidFill>
                <a:srgbClr val="7030A0"/>
              </a:solidFill>
            </a:ln>
          </c:spPr>
          <c:invertIfNegative val="0"/>
          <c:dLbls>
            <c:dLbl>
              <c:idx val="0"/>
              <c:layout>
                <c:manualLayout>
                  <c:x val="8.2695794339336139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3078317735734455E-3"/>
                  <c:y val="-6.8715308688644984E-3"/>
                </c:manualLayout>
              </c:layout>
              <c:tx>
                <c:rich>
                  <a:bodyPr/>
                  <a:lstStyle/>
                  <a:p>
                    <a:r>
                      <a:rPr lang="en-US" sz="130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2.9</a:t>
                    </a:r>
                    <a:r>
                      <a:rPr lang="ru-RU" sz="130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 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6.6156635471469518E-3"/>
                  <c:y val="-4.5810205792429989E-3"/>
                </c:manualLayout>
              </c:layout>
              <c:tx>
                <c:rich>
                  <a:bodyPr/>
                  <a:lstStyle/>
                  <a:p>
                    <a:r>
                      <a:rPr lang="en-US" sz="130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3.3</a:t>
                    </a:r>
                    <a:r>
                      <a:rPr lang="ru-RU" sz="130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4.9617476603601683E-3"/>
                  <c:y val="-2.2905102896214995E-3"/>
                </c:manualLayout>
              </c:layout>
              <c:tx>
                <c:rich>
                  <a:bodyPr/>
                  <a:lstStyle/>
                  <a:p>
                    <a:r>
                      <a:rPr lang="en-US" sz="130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3.6</a:t>
                    </a:r>
                    <a:r>
                      <a:rPr lang="ru-RU" sz="130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8.2695794339336139E-3"/>
                  <c:y val="-1.1452551448107497E-2"/>
                </c:manualLayout>
              </c:layout>
              <c:tx>
                <c:rich>
                  <a:bodyPr/>
                  <a:lstStyle/>
                  <a:p>
                    <a:r>
                      <a:rPr lang="en-US" sz="130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3.9</a:t>
                    </a:r>
                    <a:r>
                      <a:rPr lang="ru-RU" sz="130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6.6156635471468911E-3"/>
                  <c:y val="-6.8715308688644984E-3"/>
                </c:manualLayout>
              </c:layout>
              <c:tx>
                <c:rich>
                  <a:bodyPr/>
                  <a:lstStyle/>
                  <a:p>
                    <a:r>
                      <a:rPr lang="en-US" sz="130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4.1</a:t>
                    </a:r>
                    <a:r>
                      <a:rPr lang="ru-RU" sz="130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1.9846990641440673E-2"/>
                  <c:y val="-4.5810205792429989E-3"/>
                </c:manualLayout>
              </c:layout>
              <c:tx>
                <c:rich>
                  <a:bodyPr/>
                  <a:lstStyle/>
                  <a:p>
                    <a:r>
                      <a:rPr lang="en-US" sz="130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4.5</a:t>
                    </a:r>
                    <a:r>
                      <a:rPr lang="ru-RU" sz="130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1.6539158867867228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sz="130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8.9</a:t>
                    </a:r>
                    <a:r>
                      <a:rPr lang="ru-RU" sz="130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9.9234953207203366E-3"/>
                  <c:y val="-9.1620411584859979E-3"/>
                </c:manualLayout>
              </c:layout>
              <c:tx>
                <c:rich>
                  <a:bodyPr/>
                  <a:lstStyle/>
                  <a:p>
                    <a:r>
                      <a:rPr lang="en-US" sz="130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11.5</a:t>
                    </a:r>
                    <a:r>
                      <a:rPr lang="ru-RU" sz="130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9.9234953207203366E-3"/>
                  <c:y val="-6.8715308688644984E-3"/>
                </c:manualLayout>
              </c:layout>
              <c:tx>
                <c:rich>
                  <a:bodyPr/>
                  <a:lstStyle/>
                  <a:p>
                    <a:r>
                      <a:rPr lang="en-US" sz="130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14.3</a:t>
                    </a:r>
                    <a:r>
                      <a:rPr lang="ru-RU" sz="130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3.804006539609462E-2"/>
                  <c:y val="1.8324082316971996E-2"/>
                </c:manualLayout>
              </c:layout>
              <c:tx>
                <c:rich>
                  <a:bodyPr/>
                  <a:lstStyle/>
                  <a:p>
                    <a:r>
                      <a:rPr lang="en-US" sz="130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31.7</a:t>
                    </a:r>
                    <a:r>
                      <a:rPr lang="ru-RU" sz="1300" dirty="0" smtClean="0">
                        <a:solidFill>
                          <a:schemeClr val="tx2">
                            <a:lumMod val="75000"/>
                          </a:schemeClr>
                        </a:solidFill>
                      </a:rPr>
                      <a:t> 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300" b="1">
                    <a:solidFill>
                      <a:schemeClr val="tx2">
                        <a:lumMod val="75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Лист1!$Q$3:$Q$13</c:f>
              <c:strCache>
                <c:ptCount val="11"/>
                <c:pt idx="0">
                  <c:v>с/х, охота, лесное хозяйство и рыболовство</c:v>
                </c:pt>
                <c:pt idx="1">
                  <c:v>здравоохранение</c:v>
                </c:pt>
                <c:pt idx="2">
                  <c:v>образование</c:v>
                </c:pt>
                <c:pt idx="3">
                  <c:v>операции с недвижимым имуществом</c:v>
                </c:pt>
                <c:pt idx="4">
                  <c:v>строительство</c:v>
                </c:pt>
                <c:pt idx="5">
                  <c:v>транспортировка и хранение</c:v>
                </c:pt>
                <c:pt idx="6">
                  <c:v>гос.управление, обеспеч.военной безопасности и соцобеспечение</c:v>
                </c:pt>
                <c:pt idx="7">
                  <c:v>обеспечение эл.энергией, газом и паром, кондиционир.воздуха</c:v>
                </c:pt>
                <c:pt idx="8">
                  <c:v>оптовая и розничная торговля, ремонт бытовых изделий</c:v>
                </c:pt>
                <c:pt idx="9">
                  <c:v>финансовая и страховая деятельность</c:v>
                </c:pt>
                <c:pt idx="10">
                  <c:v>обрабатывающие производства</c:v>
                </c:pt>
              </c:strCache>
            </c:strRef>
          </c:cat>
          <c:val>
            <c:numRef>
              <c:f>Лист1!$R$3:$R$13</c:f>
              <c:numCache>
                <c:formatCode>General</c:formatCode>
                <c:ptCount val="11"/>
                <c:pt idx="0">
                  <c:v>2</c:v>
                </c:pt>
                <c:pt idx="1">
                  <c:v>2.9</c:v>
                </c:pt>
                <c:pt idx="2">
                  <c:v>3.3</c:v>
                </c:pt>
                <c:pt idx="3">
                  <c:v>3.6</c:v>
                </c:pt>
                <c:pt idx="4">
                  <c:v>3.9</c:v>
                </c:pt>
                <c:pt idx="5">
                  <c:v>4.0999999999999996</c:v>
                </c:pt>
                <c:pt idx="6">
                  <c:v>4.5</c:v>
                </c:pt>
                <c:pt idx="7">
                  <c:v>8.9</c:v>
                </c:pt>
                <c:pt idx="8">
                  <c:v>11.5</c:v>
                </c:pt>
                <c:pt idx="9">
                  <c:v>14.3</c:v>
                </c:pt>
                <c:pt idx="10">
                  <c:v>31.7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gapDepth val="0"/>
        <c:shape val="pyramid"/>
        <c:axId val="81295232"/>
        <c:axId val="81296768"/>
        <c:axId val="0"/>
      </c:bar3DChart>
      <c:catAx>
        <c:axId val="81295232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/>
          <a:lstStyle/>
          <a:p>
            <a:pPr>
              <a:defRPr sz="1100" b="1">
                <a:solidFill>
                  <a:schemeClr val="tx1"/>
                </a:solidFill>
              </a:defRPr>
            </a:pPr>
            <a:endParaRPr lang="ru-RU"/>
          </a:p>
        </c:txPr>
        <c:crossAx val="81296768"/>
        <c:crosses val="autoZero"/>
        <c:auto val="1"/>
        <c:lblAlgn val="ctr"/>
        <c:lblOffset val="100"/>
        <c:noMultiLvlLbl val="0"/>
      </c:catAx>
      <c:valAx>
        <c:axId val="812967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812952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  <c:spPr>
        <a:ln>
          <a:solidFill>
            <a:schemeClr val="bg2">
              <a:lumMod val="75000"/>
            </a:schemeClr>
          </a:solidFill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6579548058258721E-2"/>
          <c:y val="0"/>
          <c:w val="0.69967252164815641"/>
          <c:h val="0.87813114764454969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кв. 2017</c:v>
                </c:pt>
              </c:strCache>
            </c:strRef>
          </c:tx>
          <c:spPr>
            <a:solidFill>
              <a:srgbClr val="FFCCCC"/>
            </a:solidFill>
            <a:ln>
              <a:solidFill>
                <a:srgbClr val="00B050"/>
              </a:solidFill>
            </a:ln>
          </c:spPr>
          <c:invertIfNegative val="0"/>
          <c:dLbls>
            <c:dLbl>
              <c:idx val="0"/>
              <c:layout>
                <c:manualLayout>
                  <c:x val="0"/>
                  <c:y val="-2.111385739035695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2355941948788012E-3"/>
                  <c:y val="-2.32252431293928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1.5098589357277802E-2"/>
                  <c:y val="-2.74481808583098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ПФР</c:v>
                </c:pt>
                <c:pt idx="1">
                  <c:v>ФСС</c:v>
                </c:pt>
                <c:pt idx="2">
                  <c:v>ФОМС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2622</c:v>
                </c:pt>
                <c:pt idx="1">
                  <c:v>87</c:v>
                </c:pt>
                <c:pt idx="2">
                  <c:v>594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 кв. 2018</c:v>
                </c:pt>
              </c:strCache>
            </c:strRef>
          </c:tx>
          <c:spPr>
            <a:solidFill>
              <a:srgbClr val="92D050"/>
            </a:solidFill>
            <a:ln>
              <a:solidFill>
                <a:srgbClr val="FFCCCC"/>
              </a:solidFill>
            </a:ln>
          </c:spPr>
          <c:invertIfNegative val="0"/>
          <c:dLbls>
            <c:dLbl>
              <c:idx val="0"/>
              <c:layout>
                <c:manualLayout>
                  <c:x val="1.09807922598384E-2"/>
                  <c:y val="-1.26683144342142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5.4903961299192002E-3"/>
                  <c:y val="-2.322524312939286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8.2355941948788012E-3"/>
                  <c:y val="-2.11138573903571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ПФР</c:v>
                </c:pt>
                <c:pt idx="1">
                  <c:v>ФСС</c:v>
                </c:pt>
                <c:pt idx="2">
                  <c:v>ФОМС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2944</c:v>
                </c:pt>
                <c:pt idx="1">
                  <c:v>95</c:v>
                </c:pt>
                <c:pt idx="2">
                  <c:v>714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5140480"/>
        <c:axId val="5142016"/>
        <c:axId val="86572544"/>
      </c:bar3DChart>
      <c:catAx>
        <c:axId val="514048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600" b="1">
                <a:solidFill>
                  <a:srgbClr val="006600"/>
                </a:solidFill>
              </a:defRPr>
            </a:pPr>
            <a:endParaRPr lang="ru-RU"/>
          </a:p>
        </c:txPr>
        <c:crossAx val="5142016"/>
        <c:crosses val="autoZero"/>
        <c:auto val="1"/>
        <c:lblAlgn val="ctr"/>
        <c:lblOffset val="100"/>
        <c:noMultiLvlLbl val="0"/>
      </c:catAx>
      <c:valAx>
        <c:axId val="5142016"/>
        <c:scaling>
          <c:orientation val="minMax"/>
        </c:scaling>
        <c:delete val="1"/>
        <c:axPos val="l"/>
        <c:numFmt formatCode="#,##0" sourceLinked="1"/>
        <c:majorTickMark val="out"/>
        <c:minorTickMark val="none"/>
        <c:tickLblPos val="nextTo"/>
        <c:crossAx val="5140480"/>
        <c:crosses val="autoZero"/>
        <c:crossBetween val="between"/>
      </c:valAx>
      <c:serAx>
        <c:axId val="86572544"/>
        <c:scaling>
          <c:orientation val="minMax"/>
        </c:scaling>
        <c:delete val="1"/>
        <c:axPos val="b"/>
        <c:majorTickMark val="out"/>
        <c:minorTickMark val="none"/>
        <c:tickLblPos val="nextTo"/>
        <c:crossAx val="5142016"/>
        <c:crosses val="autoZero"/>
      </c:serAx>
    </c:plotArea>
    <c:legend>
      <c:legendPos val="r"/>
      <c:legendEntry>
        <c:idx val="0"/>
        <c:txPr>
          <a:bodyPr/>
          <a:lstStyle/>
          <a:p>
            <a:pPr>
              <a:defRPr b="1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b="1" i="0"/>
            </a:pPr>
            <a:endParaRPr lang="ru-RU"/>
          </a:p>
        </c:txPr>
      </c:legendEntry>
      <c:layout>
        <c:manualLayout>
          <c:xMode val="edge"/>
          <c:yMode val="edge"/>
          <c:x val="0.64030015606559076"/>
          <c:y val="3.4300117929493001E-2"/>
          <c:w val="0.25675491649842419"/>
          <c:h val="0.29244886996806485"/>
        </c:manualLayout>
      </c:layout>
      <c:overlay val="0"/>
      <c:spPr>
        <a:ln>
          <a:noFill/>
        </a:ln>
      </c:sp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3364828622364912E-2"/>
          <c:y val="2.5862583444877359E-2"/>
          <c:w val="0.89850374880465"/>
          <c:h val="0.7776593658615603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 квартал 2017 года</c:v>
                </c:pt>
              </c:strCache>
            </c:strRef>
          </c:tx>
          <c:spPr>
            <a:solidFill>
              <a:srgbClr val="FF6699"/>
            </a:solidFill>
            <a:ln>
              <a:solidFill>
                <a:srgbClr val="CC00CC"/>
              </a:solidFill>
            </a:ln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</c:dPt>
          <c:dLbls>
            <c:dLbl>
              <c:idx val="0"/>
              <c:layout>
                <c:manualLayout>
                  <c:x val="2.6372978287978386E-2"/>
                  <c:y val="-3.15599470519572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5932445719945965E-3"/>
                  <c:y val="-3.50478678626805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Количество выездных проверок</c:v>
                </c:pt>
                <c:pt idx="1">
                  <c:v>Доначислено по результатам выездных проверок, млн. руб.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31</c:v>
                </c:pt>
                <c:pt idx="1">
                  <c:v>92.3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 квартал 2018 года</c:v>
                </c:pt>
              </c:strCache>
            </c:strRef>
          </c:tx>
          <c:spPr>
            <a:solidFill>
              <a:srgbClr val="00CC00"/>
            </a:solidFill>
            <a:ln>
              <a:solidFill>
                <a:srgbClr val="006600"/>
              </a:solidFill>
            </a:ln>
          </c:spPr>
          <c:invertIfNegative val="0"/>
          <c:dPt>
            <c:idx val="1"/>
            <c:invertIfNegative val="0"/>
            <c:bubble3D val="0"/>
          </c:dPt>
          <c:dLbls>
            <c:dLbl>
              <c:idx val="0"/>
              <c:layout>
                <c:manualLayout>
                  <c:x val="2.4724667144979739E-2"/>
                  <c:y val="-3.47708279326988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2.8021289430977037E-2"/>
                  <c:y val="-2.723669710079441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Количество выездных проверок</c:v>
                </c:pt>
                <c:pt idx="1">
                  <c:v>Доначислено по результатам выездных проверок, млн. руб.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13</c:v>
                </c:pt>
                <c:pt idx="1">
                  <c:v>89.7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7559424"/>
        <c:axId val="7577600"/>
        <c:axId val="0"/>
      </c:bar3DChart>
      <c:catAx>
        <c:axId val="755942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 b="0"/>
            </a:pPr>
            <a:endParaRPr lang="ru-RU"/>
          </a:p>
        </c:txPr>
        <c:crossAx val="7577600"/>
        <c:crosses val="autoZero"/>
        <c:auto val="1"/>
        <c:lblAlgn val="ctr"/>
        <c:lblOffset val="100"/>
        <c:noMultiLvlLbl val="0"/>
      </c:catAx>
      <c:valAx>
        <c:axId val="7577600"/>
        <c:scaling>
          <c:orientation val="minMax"/>
        </c:scaling>
        <c:delete val="0"/>
        <c:axPos val="l"/>
        <c:majorGridlines>
          <c:spPr>
            <a:ln>
              <a:solidFill>
                <a:schemeClr val="accent5">
                  <a:lumMod val="40000"/>
                  <a:lumOff val="6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755942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"/>
          <c:y val="0.90877712780962128"/>
          <c:w val="0.95425664022792911"/>
          <c:h val="6.5330819623395736E-2"/>
        </c:manualLayout>
      </c:layout>
      <c:overlay val="0"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0.33645</cdr:x>
      <cdr:y>0.49285</cdr:y>
    </cdr:from>
    <cdr:to>
      <cdr:x>0.41121</cdr:x>
      <cdr:y>0.55958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>
          <a:off x="2592299" y="2659161"/>
          <a:ext cx="576053" cy="360053"/>
        </a:xfrm>
        <a:prstGeom xmlns:a="http://schemas.openxmlformats.org/drawingml/2006/main" prst="straightConnector1">
          <a:avLst/>
        </a:prstGeom>
        <a:ln xmlns:a="http://schemas.openxmlformats.org/drawingml/2006/main" w="28575">
          <a:solidFill>
            <a:srgbClr val="FF0000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0.6729</cdr:x>
      <cdr:y>0.03023</cdr:y>
    </cdr:from>
    <cdr:to>
      <cdr:x>0.75701</cdr:x>
      <cdr:y>0.07913</cdr:y>
    </cdr:to>
    <cdr:cxnSp macro="">
      <cdr:nvCxnSpPr>
        <cdr:cNvPr id="5" name="Прямая со стрелкой 4"/>
        <cdr:cNvCxnSpPr/>
      </cdr:nvCxnSpPr>
      <cdr:spPr>
        <a:xfrm xmlns:a="http://schemas.openxmlformats.org/drawingml/2006/main">
          <a:off x="5184576" y="163086"/>
          <a:ext cx="648072" cy="263840"/>
        </a:xfrm>
        <a:prstGeom xmlns:a="http://schemas.openxmlformats.org/drawingml/2006/main" prst="straightConnector1">
          <a:avLst/>
        </a:prstGeom>
        <a:ln xmlns:a="http://schemas.openxmlformats.org/drawingml/2006/main" w="28575">
          <a:solidFill>
            <a:srgbClr val="FF0000"/>
          </a:solidFill>
          <a:tailEnd type="arrow"/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0.3271</cdr:x>
      <cdr:y>0.27778</cdr:y>
    </cdr:from>
    <cdr:to>
      <cdr:x>0.40187</cdr:x>
      <cdr:y>0.36111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520280" y="1440160"/>
          <a:ext cx="576064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0.5514</cdr:x>
      <cdr:y>0.06944</cdr:y>
    </cdr:from>
    <cdr:to>
      <cdr:x>0.64486</cdr:x>
      <cdr:y>0.16667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4248472" y="360041"/>
          <a:ext cx="720080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0.36449</cdr:x>
      <cdr:y>0.45281</cdr:y>
    </cdr:from>
    <cdr:to>
      <cdr:x>0.49533</cdr:x>
      <cdr:y>0.53615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808312" y="2443150"/>
          <a:ext cx="1008104" cy="4496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800" b="1" kern="1200" dirty="0" smtClean="0">
              <a:solidFill>
                <a:srgbClr val="FF0000"/>
              </a:solidFill>
              <a:latin typeface="+mj-lt"/>
              <a:ea typeface="+mj-ea"/>
              <a:cs typeface="+mj-cs"/>
            </a:rPr>
            <a:t>-</a:t>
          </a:r>
          <a:r>
            <a: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rPr>
            <a:t> </a:t>
          </a:r>
          <a:r>
            <a:rPr lang="ru-RU" sz="1800" b="1" kern="1200" dirty="0" smtClean="0">
              <a:solidFill>
                <a:srgbClr val="FF0000"/>
              </a:solidFill>
              <a:latin typeface="+mj-lt"/>
              <a:ea typeface="+mj-ea"/>
              <a:cs typeface="+mj-cs"/>
            </a:rPr>
            <a:t>58,1</a:t>
          </a:r>
          <a:r>
            <a: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rPr>
            <a:t>%</a:t>
          </a:r>
        </a:p>
      </cdr:txBody>
    </cdr:sp>
  </cdr:relSizeAnchor>
  <cdr:relSizeAnchor xmlns:cdr="http://schemas.openxmlformats.org/drawingml/2006/chartDrawing">
    <cdr:from>
      <cdr:x>0.51402</cdr:x>
      <cdr:y>0.13217</cdr:y>
    </cdr:from>
    <cdr:to>
      <cdr:x>0.62617</cdr:x>
      <cdr:y>0.19444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3960440" y="685250"/>
          <a:ext cx="864096" cy="32286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endParaRPr kumimoji="0" lang="ru-RU" sz="14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endParaRPr>
        </a:p>
      </cdr:txBody>
    </cdr:sp>
  </cdr:relSizeAnchor>
  <cdr:relSizeAnchor xmlns:cdr="http://schemas.openxmlformats.org/drawingml/2006/chartDrawing">
    <cdr:from>
      <cdr:x>0.73475</cdr:x>
      <cdr:y>0</cdr:y>
    </cdr:from>
    <cdr:to>
      <cdr:x>0.88428</cdr:x>
      <cdr:y>0.08334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5661116" y="-1273882"/>
          <a:ext cx="1152107" cy="4496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horz" wrap="square" lIns="104306" tIns="52153" rIns="104306" bIns="52153" rtlCol="0" anchor="ctr">
          <a:normAutofit/>
        </a:bodyPr>
        <a:lstStyle xmlns:a="http://schemas.openxmlformats.org/drawingml/2006/main"/>
        <a:p xmlns:a="http://schemas.openxmlformats.org/drawingml/2006/main">
          <a:pPr marL="0" marR="0" indent="0" algn="l" defTabSz="1043056" rtl="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</a:pPr>
          <a:r>
            <a:rPr lang="ru-RU" sz="1800" b="1" kern="1200" dirty="0" smtClean="0">
              <a:solidFill>
                <a:srgbClr val="FF0000"/>
              </a:solidFill>
              <a:latin typeface="+mj-lt"/>
              <a:ea typeface="+mj-ea"/>
              <a:cs typeface="+mj-cs"/>
            </a:rPr>
            <a:t>- 2,8</a:t>
          </a:r>
          <a:r>
            <a: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rPr>
            <a:t>%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0581" cy="497762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615" y="0"/>
            <a:ext cx="2950581" cy="497762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r">
              <a:defRPr sz="1200"/>
            </a:lvl1pPr>
          </a:lstStyle>
          <a:p>
            <a:fld id="{806F4000-8EEB-4320-ACB2-B9AC2BC9F905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1574"/>
            <a:ext cx="2950581" cy="497761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615" y="9441574"/>
            <a:ext cx="2950581" cy="497761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r">
              <a:defRPr sz="1200"/>
            </a:lvl1pPr>
          </a:lstStyle>
          <a:p>
            <a:fld id="{7218A30D-F72E-4361-8444-6B2A512CB18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77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50475" cy="497046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737" y="1"/>
            <a:ext cx="2950475" cy="497046"/>
          </a:xfrm>
          <a:prstGeom prst="rect">
            <a:avLst/>
          </a:prstGeom>
        </p:spPr>
        <p:txBody>
          <a:bodyPr vert="horz" lIns="91641" tIns="45821" rIns="91641" bIns="45821" rtlCol="0"/>
          <a:lstStyle>
            <a:lvl1pPr algn="r">
              <a:defRPr sz="1200"/>
            </a:lvl1pPr>
          </a:lstStyle>
          <a:p>
            <a:pPr>
              <a:defRPr/>
            </a:pPr>
            <a:fld id="{2ABCB525-171E-49DA-BB53-F1A0A43ED6DF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7046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641" tIns="45821" rIns="91641" bIns="45821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79" y="4721939"/>
            <a:ext cx="5447030" cy="4473416"/>
          </a:xfrm>
          <a:prstGeom prst="rect">
            <a:avLst/>
          </a:prstGeom>
        </p:spPr>
        <p:txBody>
          <a:bodyPr vert="horz" lIns="91641" tIns="45821" rIns="91641" bIns="45821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2154"/>
            <a:ext cx="2950475" cy="497046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737" y="9442154"/>
            <a:ext cx="2950475" cy="497046"/>
          </a:xfrm>
          <a:prstGeom prst="rect">
            <a:avLst/>
          </a:prstGeom>
        </p:spPr>
        <p:txBody>
          <a:bodyPr vert="horz" lIns="91641" tIns="45821" rIns="91641" bIns="45821" rtlCol="0" anchor="b"/>
          <a:lstStyle>
            <a:lvl1pPr algn="r">
              <a:defRPr sz="1200"/>
            </a:lvl1pPr>
          </a:lstStyle>
          <a:p>
            <a:pPr>
              <a:defRPr/>
            </a:pPr>
            <a:fld id="{68F7B2DC-CA85-49DB-9BBD-5C0DAB0167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5934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523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00224-9829-4ED9-A612-A523836E9593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3A0D6-2020-4125-85E5-7B6CE6AD14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236E6E-E045-4AE2-9AD3-9E54CC93634C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98E5D-95B9-4670-89CA-32A4781B03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4A8D9-A531-4D7E-961F-8701B55C7B16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3E5070-65ED-4965-98E0-5742F8BB82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600204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55F44-4653-417A-AE06-B2B14AE93A5B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893DA-C088-4A3A-922E-6D8DB9355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" y="1559"/>
            <a:ext cx="9143998" cy="6857193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90" y="2006603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611189" y="745071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marL="0" marR="0" lvl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3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3958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428"/>
            <a:ext cx="9142642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685800" y="3363691"/>
            <a:ext cx="7772400" cy="1470025"/>
          </a:xfrm>
        </p:spPr>
        <p:txBody>
          <a:bodyPr>
            <a:normAutofit/>
          </a:bodyPr>
          <a:lstStyle>
            <a:lvl1pPr>
              <a:defRPr sz="517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902" b="0">
                <a:solidFill>
                  <a:schemeClr val="bg1"/>
                </a:solidFill>
                <a:latin typeface="+mj-lt"/>
              </a:defRPr>
            </a:lvl1pPr>
            <a:lvl2pPr marL="4728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57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85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42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100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28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457032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4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7" y="1606876"/>
            <a:ext cx="7320689" cy="4829253"/>
          </a:xfrm>
        </p:spPr>
        <p:txBody>
          <a:bodyPr/>
          <a:lstStyle>
            <a:lvl1pPr marL="329613" indent="0">
              <a:buFontTx/>
              <a:buNone/>
              <a:defRPr b="1">
                <a:latin typeface="+mj-lt"/>
              </a:defRPr>
            </a:lvl1pPr>
            <a:lvl2pPr marL="326733" indent="2880">
              <a:defRPr>
                <a:latin typeface="+mj-lt"/>
              </a:defRPr>
            </a:lvl2pPr>
            <a:lvl3pPr marL="569984" indent="-236054">
              <a:tabLst/>
              <a:defRPr>
                <a:latin typeface="+mj-lt"/>
              </a:defRPr>
            </a:lvl3pPr>
            <a:lvl4pPr marL="0" indent="326733">
              <a:lnSpc>
                <a:spcPts val="1633"/>
              </a:lnSpc>
              <a:spcBef>
                <a:spcPts val="363"/>
              </a:spcBef>
              <a:defRPr>
                <a:latin typeface="+mj-lt"/>
              </a:defRPr>
            </a:lvl4pPr>
            <a:lvl5pPr>
              <a:lnSpc>
                <a:spcPts val="1633"/>
              </a:lnSpc>
              <a:spcBef>
                <a:spcPts val="363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5926640" y="5127155"/>
            <a:ext cx="923618" cy="376853"/>
          </a:xfrm>
          <a:prstGeom prst="rect">
            <a:avLst/>
          </a:prstGeom>
          <a:noFill/>
        </p:spPr>
        <p:txBody>
          <a:bodyPr wrap="square" lIns="82906" tIns="41453" rIns="82906" bIns="41453" rtlCol="0">
            <a:noAutofit/>
          </a:bodyPr>
          <a:lstStyle/>
          <a:p>
            <a:pPr defTabSz="945718" fontAlgn="auto">
              <a:spcBef>
                <a:spcPts val="0"/>
              </a:spcBef>
              <a:spcAft>
                <a:spcPts val="0"/>
              </a:spcAft>
            </a:pPr>
            <a:endParaRPr lang="ru-RU" sz="1905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822637" y="501071"/>
            <a:ext cx="7337192" cy="1105803"/>
          </a:xfrm>
        </p:spPr>
        <p:txBody>
          <a:bodyPr/>
          <a:lstStyle>
            <a:lvl1pPr marL="0" marR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98"/>
            </a:lvl1pPr>
          </a:lstStyle>
          <a:p>
            <a:pPr marL="0" marR="0" lvl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354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8950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" y="472"/>
            <a:ext cx="9142643" cy="685561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57" y="1606876"/>
            <a:ext cx="7320689" cy="4829253"/>
          </a:xfrm>
        </p:spPr>
        <p:txBody>
          <a:bodyPr/>
          <a:lstStyle>
            <a:lvl1pPr marL="329613" indent="0">
              <a:buFontTx/>
              <a:buNone/>
              <a:defRPr b="1">
                <a:latin typeface="+mj-lt"/>
              </a:defRPr>
            </a:lvl1pPr>
            <a:lvl2pPr marL="329613" indent="0">
              <a:defRPr>
                <a:latin typeface="+mj-lt"/>
              </a:defRPr>
            </a:lvl2pPr>
            <a:lvl3pPr marL="569984" indent="-236054">
              <a:defRPr>
                <a:latin typeface="+mj-lt"/>
              </a:defRPr>
            </a:lvl3pPr>
            <a:lvl4pPr marL="0" indent="326733">
              <a:defRPr>
                <a:latin typeface="+mj-lt"/>
              </a:defRPr>
            </a:lvl4pPr>
            <a:lvl5pPr marL="1301176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821928" y="501071"/>
            <a:ext cx="7337902" cy="1105803"/>
          </a:xfrm>
        </p:spPr>
        <p:txBody>
          <a:bodyPr/>
          <a:lstStyle>
            <a:lvl1pPr marL="0" marR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898"/>
            </a:lvl1pPr>
          </a:lstStyle>
          <a:p>
            <a:pPr marL="0" marR="0" lvl="0" indent="0" defTabSz="94571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354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9685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3" y="2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57" y="1012506"/>
            <a:ext cx="7320689" cy="2024630"/>
          </a:xfrm>
        </p:spPr>
        <p:txBody>
          <a:bodyPr anchor="t"/>
          <a:lstStyle>
            <a:lvl1pPr algn="l">
              <a:defRPr sz="4172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57" y="3429720"/>
            <a:ext cx="7320689" cy="3006404"/>
          </a:xfrm>
        </p:spPr>
        <p:txBody>
          <a:bodyPr anchor="t"/>
          <a:lstStyle>
            <a:lvl1pPr marL="0" indent="0">
              <a:buNone/>
              <a:defRPr sz="2086">
                <a:solidFill>
                  <a:schemeClr val="tx1">
                    <a:tint val="75000"/>
                  </a:schemeClr>
                </a:solidFill>
              </a:defRPr>
            </a:lvl1pPr>
            <a:lvl2pPr marL="472859" indent="0">
              <a:buNone/>
              <a:defRPr sz="1905">
                <a:solidFill>
                  <a:schemeClr val="tx1">
                    <a:tint val="75000"/>
                  </a:schemeClr>
                </a:solidFill>
              </a:defRPr>
            </a:lvl2pPr>
            <a:lvl3pPr marL="945718" indent="0">
              <a:buNone/>
              <a:defRPr sz="1633">
                <a:solidFill>
                  <a:schemeClr val="tx1">
                    <a:tint val="75000"/>
                  </a:schemeClr>
                </a:solidFill>
              </a:defRPr>
            </a:lvl3pPr>
            <a:lvl4pPr marL="1418577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4pPr>
            <a:lvl5pPr marL="1891436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5pPr>
            <a:lvl6pPr marL="2364294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6pPr>
            <a:lvl7pPr marL="2837154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7pPr>
            <a:lvl8pPr marL="3310013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8pPr>
            <a:lvl9pPr marL="3782871" indent="0">
              <a:buNone/>
              <a:defRPr sz="145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4613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7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6" y="1606873"/>
            <a:ext cx="3620764" cy="4695797"/>
          </a:xfrm>
        </p:spPr>
        <p:txBody>
          <a:bodyPr/>
          <a:lstStyle>
            <a:lvl1pPr>
              <a:defRPr sz="2902"/>
            </a:lvl1pPr>
            <a:lvl2pPr>
              <a:defRPr sz="2449"/>
            </a:lvl2pPr>
            <a:lvl3pPr>
              <a:defRPr sz="2086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40" y="1606873"/>
            <a:ext cx="3644897" cy="4695797"/>
          </a:xfrm>
        </p:spPr>
        <p:txBody>
          <a:bodyPr/>
          <a:lstStyle>
            <a:lvl1pPr>
              <a:defRPr sz="2902"/>
            </a:lvl1pPr>
            <a:lvl2pPr>
              <a:defRPr sz="2449"/>
            </a:lvl2pPr>
            <a:lvl3pPr>
              <a:defRPr sz="2086"/>
            </a:lvl3pPr>
            <a:lvl4pPr>
              <a:defRPr sz="1905"/>
            </a:lvl4pPr>
            <a:lvl5pPr>
              <a:defRPr sz="1905"/>
            </a:lvl5pPr>
            <a:lvl6pPr>
              <a:defRPr sz="1905"/>
            </a:lvl6pPr>
            <a:lvl7pPr>
              <a:defRPr sz="1905"/>
            </a:lvl7pPr>
            <a:lvl8pPr>
              <a:defRPr sz="1905"/>
            </a:lvl8pPr>
            <a:lvl9pPr>
              <a:defRPr sz="190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4503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42" y="1606872"/>
            <a:ext cx="3674753" cy="568003"/>
          </a:xfrm>
        </p:spPr>
        <p:txBody>
          <a:bodyPr anchor="b"/>
          <a:lstStyle>
            <a:lvl1pPr marL="0" indent="0">
              <a:buNone/>
              <a:defRPr sz="2449" b="1"/>
            </a:lvl1pPr>
            <a:lvl2pPr marL="472859" indent="0">
              <a:buNone/>
              <a:defRPr sz="2086" b="1"/>
            </a:lvl2pPr>
            <a:lvl3pPr marL="945718" indent="0">
              <a:buNone/>
              <a:defRPr sz="1905" b="1"/>
            </a:lvl3pPr>
            <a:lvl4pPr marL="1418577" indent="0">
              <a:buNone/>
              <a:defRPr sz="1633" b="1"/>
            </a:lvl4pPr>
            <a:lvl5pPr marL="1891436" indent="0">
              <a:buNone/>
              <a:defRPr sz="1633" b="1"/>
            </a:lvl5pPr>
            <a:lvl6pPr marL="2364294" indent="0">
              <a:buNone/>
              <a:defRPr sz="1633" b="1"/>
            </a:lvl6pPr>
            <a:lvl7pPr marL="2837154" indent="0">
              <a:buNone/>
              <a:defRPr sz="1633" b="1"/>
            </a:lvl7pPr>
            <a:lvl8pPr marL="3310013" indent="0">
              <a:buNone/>
              <a:defRPr sz="1633" b="1"/>
            </a:lvl8pPr>
            <a:lvl9pPr marL="3782871" indent="0">
              <a:buNone/>
              <a:defRPr sz="16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42" y="2174876"/>
            <a:ext cx="3674753" cy="4261248"/>
          </a:xfrm>
        </p:spPr>
        <p:txBody>
          <a:bodyPr/>
          <a:lstStyle>
            <a:lvl1pPr>
              <a:defRPr sz="2449"/>
            </a:lvl1pPr>
            <a:lvl2pPr>
              <a:defRPr sz="2086"/>
            </a:lvl2pPr>
            <a:lvl3pPr>
              <a:defRPr sz="1905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41" y="1606872"/>
            <a:ext cx="3587825" cy="568003"/>
          </a:xfrm>
        </p:spPr>
        <p:txBody>
          <a:bodyPr anchor="b"/>
          <a:lstStyle>
            <a:lvl1pPr marL="0" indent="0">
              <a:buNone/>
              <a:defRPr sz="2449" b="1"/>
            </a:lvl1pPr>
            <a:lvl2pPr marL="472859" indent="0">
              <a:buNone/>
              <a:defRPr sz="2086" b="1"/>
            </a:lvl2pPr>
            <a:lvl3pPr marL="945718" indent="0">
              <a:buNone/>
              <a:defRPr sz="1905" b="1"/>
            </a:lvl3pPr>
            <a:lvl4pPr marL="1418577" indent="0">
              <a:buNone/>
              <a:defRPr sz="1633" b="1"/>
            </a:lvl4pPr>
            <a:lvl5pPr marL="1891436" indent="0">
              <a:buNone/>
              <a:defRPr sz="1633" b="1"/>
            </a:lvl5pPr>
            <a:lvl6pPr marL="2364294" indent="0">
              <a:buNone/>
              <a:defRPr sz="1633" b="1"/>
            </a:lvl6pPr>
            <a:lvl7pPr marL="2837154" indent="0">
              <a:buNone/>
              <a:defRPr sz="1633" b="1"/>
            </a:lvl7pPr>
            <a:lvl8pPr marL="3310013" indent="0">
              <a:buNone/>
              <a:defRPr sz="1633" b="1"/>
            </a:lvl8pPr>
            <a:lvl9pPr marL="3782871" indent="0">
              <a:buNone/>
              <a:defRPr sz="16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41" y="2188098"/>
            <a:ext cx="3587825" cy="4248026"/>
          </a:xfrm>
        </p:spPr>
        <p:txBody>
          <a:bodyPr/>
          <a:lstStyle>
            <a:lvl1pPr>
              <a:defRPr sz="2449"/>
            </a:lvl1pPr>
            <a:lvl2pPr>
              <a:defRPr sz="2086"/>
            </a:lvl2pPr>
            <a:lvl3pPr>
              <a:defRPr sz="1905"/>
            </a:lvl3pPr>
            <a:lvl4pPr>
              <a:defRPr sz="1633"/>
            </a:lvl4pPr>
            <a:lvl5pPr>
              <a:defRPr sz="1633"/>
            </a:lvl5pPr>
            <a:lvl6pPr>
              <a:defRPr sz="1633"/>
            </a:lvl6pPr>
            <a:lvl7pPr>
              <a:defRPr sz="1633"/>
            </a:lvl7pPr>
            <a:lvl8pPr>
              <a:defRPr sz="1633"/>
            </a:lvl8pPr>
            <a:lvl9pPr>
              <a:defRPr sz="16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612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17654-1245-4744-89D8-87CFC435C098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213DA-0421-4857-9AA1-EED41189A0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359" y="1914"/>
            <a:ext cx="9142643" cy="68556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6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0477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191048" y="5872591"/>
            <a:ext cx="567428" cy="653106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defRPr sz="2449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1247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73050"/>
            <a:ext cx="3008313" cy="1162050"/>
          </a:xfrm>
        </p:spPr>
        <p:txBody>
          <a:bodyPr anchor="b"/>
          <a:lstStyle>
            <a:lvl1pPr algn="l">
              <a:defRPr sz="2086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356"/>
            </a:lvl1pPr>
            <a:lvl2pPr>
              <a:defRPr sz="2902"/>
            </a:lvl2pPr>
            <a:lvl3pPr>
              <a:defRPr sz="2449"/>
            </a:lvl3pPr>
            <a:lvl4pPr>
              <a:defRPr sz="2086"/>
            </a:lvl4pPr>
            <a:lvl5pPr>
              <a:defRPr sz="2086"/>
            </a:lvl5pPr>
            <a:lvl6pPr>
              <a:defRPr sz="2086"/>
            </a:lvl6pPr>
            <a:lvl7pPr>
              <a:defRPr sz="2086"/>
            </a:lvl7pPr>
            <a:lvl8pPr>
              <a:defRPr sz="2086"/>
            </a:lvl8pPr>
            <a:lvl9pPr>
              <a:defRPr sz="208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435102"/>
            <a:ext cx="3008313" cy="4691063"/>
          </a:xfrm>
        </p:spPr>
        <p:txBody>
          <a:bodyPr/>
          <a:lstStyle>
            <a:lvl1pPr marL="0" indent="0">
              <a:buNone/>
              <a:defRPr sz="1451"/>
            </a:lvl1pPr>
            <a:lvl2pPr marL="472859" indent="0">
              <a:buNone/>
              <a:defRPr sz="1270"/>
            </a:lvl2pPr>
            <a:lvl3pPr marL="945718" indent="0">
              <a:buNone/>
              <a:defRPr sz="998"/>
            </a:lvl3pPr>
            <a:lvl4pPr marL="1418577" indent="0">
              <a:buNone/>
              <a:defRPr sz="907"/>
            </a:lvl4pPr>
            <a:lvl5pPr marL="1891436" indent="0">
              <a:buNone/>
              <a:defRPr sz="907"/>
            </a:lvl5pPr>
            <a:lvl6pPr marL="2364294" indent="0">
              <a:buNone/>
              <a:defRPr sz="907"/>
            </a:lvl6pPr>
            <a:lvl7pPr marL="2837154" indent="0">
              <a:buNone/>
              <a:defRPr sz="907"/>
            </a:lvl7pPr>
            <a:lvl8pPr marL="3310013" indent="0">
              <a:buNone/>
              <a:defRPr sz="907"/>
            </a:lvl8pPr>
            <a:lvl9pPr marL="3782871" indent="0">
              <a:buNone/>
              <a:defRPr sz="90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67476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86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356"/>
            </a:lvl1pPr>
            <a:lvl2pPr marL="472859" indent="0">
              <a:buNone/>
              <a:defRPr sz="2902"/>
            </a:lvl2pPr>
            <a:lvl3pPr marL="945718" indent="0">
              <a:buNone/>
              <a:defRPr sz="2449"/>
            </a:lvl3pPr>
            <a:lvl4pPr marL="1418577" indent="0">
              <a:buNone/>
              <a:defRPr sz="2086"/>
            </a:lvl4pPr>
            <a:lvl5pPr marL="1891436" indent="0">
              <a:buNone/>
              <a:defRPr sz="2086"/>
            </a:lvl5pPr>
            <a:lvl6pPr marL="2364294" indent="0">
              <a:buNone/>
              <a:defRPr sz="2086"/>
            </a:lvl6pPr>
            <a:lvl7pPr marL="2837154" indent="0">
              <a:buNone/>
              <a:defRPr sz="2086"/>
            </a:lvl7pPr>
            <a:lvl8pPr marL="3310013" indent="0">
              <a:buNone/>
              <a:defRPr sz="2086"/>
            </a:lvl8pPr>
            <a:lvl9pPr marL="3782871" indent="0">
              <a:buNone/>
              <a:defRPr sz="2086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51"/>
            </a:lvl1pPr>
            <a:lvl2pPr marL="472859" indent="0">
              <a:buNone/>
              <a:defRPr sz="1270"/>
            </a:lvl2pPr>
            <a:lvl3pPr marL="945718" indent="0">
              <a:buNone/>
              <a:defRPr sz="998"/>
            </a:lvl3pPr>
            <a:lvl4pPr marL="1418577" indent="0">
              <a:buNone/>
              <a:defRPr sz="907"/>
            </a:lvl4pPr>
            <a:lvl5pPr marL="1891436" indent="0">
              <a:buNone/>
              <a:defRPr sz="907"/>
            </a:lvl5pPr>
            <a:lvl6pPr marL="2364294" indent="0">
              <a:buNone/>
              <a:defRPr sz="907"/>
            </a:lvl6pPr>
            <a:lvl7pPr marL="2837154" indent="0">
              <a:buNone/>
              <a:defRPr sz="907"/>
            </a:lvl7pPr>
            <a:lvl8pPr marL="3310013" indent="0">
              <a:buNone/>
              <a:defRPr sz="907"/>
            </a:lvl8pPr>
            <a:lvl9pPr marL="3782871" indent="0">
              <a:buNone/>
              <a:defRPr sz="907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43750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8596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89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807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9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4F0FD-1703-4885-9366-96EBD4FE4C35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09B587-8FC2-4102-BCF3-0444FB1116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3068EC-8426-42DA-8E25-0E979B6BAE8F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D05C0-AA21-4287-8E5D-93A8562559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74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74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38BA54-8380-4432-9C8F-BF5AD845CF6E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0B715E-7B4E-4163-A441-34E52AB84D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AB1C8-4892-4AED-8631-0AC026670BA9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FC271-473F-482F-93D4-1356A95D5C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A86634-C55F-487A-B31C-C35D38D18F16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59F72-E6A6-45C9-8010-303F67101E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1A887-7072-4AE7-B316-FD2B2445B14B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4E7F1-FB92-471E-8884-B5DCAD0163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3B544-49DA-433B-B6B4-AD66C7405ADE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8364C3-6765-4D70-93CF-357CC277CE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microsoft.com/office/2007/relationships/hdphoto" Target="../media/hdphoto1.wdp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microsoft.com/office/2007/relationships/hdphoto" Target="../media/hdphoto1.wdp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29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4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4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0452112-C256-4EE3-AEAF-84683CA5D6E6}" type="datetimeFigureOut">
              <a:rPr lang="ru-RU"/>
              <a:pPr>
                <a:defRPr/>
              </a:pPr>
              <a:t>29.05.2018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44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4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2548D3D-BB0D-4101-8703-DBAF6A6020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780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958" y="490023"/>
            <a:ext cx="7343873" cy="1110281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958" y="1600200"/>
            <a:ext cx="7343873" cy="4835924"/>
          </a:xfrm>
          <a:prstGeom prst="rect">
            <a:avLst/>
          </a:prstGeom>
        </p:spPr>
        <p:txBody>
          <a:bodyPr vert="horz" lIns="104269" tIns="52135" rIns="104269" bIns="52135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2" y="6356430"/>
            <a:ext cx="2133600" cy="365125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>
              <a:defRPr sz="1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4571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2" y="6356430"/>
            <a:ext cx="2895600" cy="365125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>
              <a:defRPr sz="127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45718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083" y="6041425"/>
            <a:ext cx="619712" cy="631834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>
              <a:lnSpc>
                <a:spcPts val="2177"/>
              </a:lnSpc>
              <a:defRPr sz="2449">
                <a:solidFill>
                  <a:schemeClr val="bg1"/>
                </a:solidFill>
              </a:defRPr>
            </a:lvl1pPr>
          </a:lstStyle>
          <a:p>
            <a:pPr defTabSz="945718" fontAlgn="auto">
              <a:spcBef>
                <a:spcPts val="0"/>
              </a:spcBef>
              <a:spcAft>
                <a:spcPts val="0"/>
              </a:spcAft>
            </a:pPr>
            <a:fld id="{E20E89E6-FE54-4E13-859C-1FA908D70D39}" type="slidenum">
              <a:rPr lang="ru-RU" smtClean="0">
                <a:solidFill>
                  <a:prstClr val="white"/>
                </a:solidFill>
                <a:latin typeface="Calibri"/>
              </a:rPr>
              <a:pPr defTabSz="945718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8974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</p:sldLayoutIdLst>
  <p:hf hdr="0" ftr="0" dt="0"/>
  <p:txStyles>
    <p:titleStyle>
      <a:lvl1pPr algn="l" defTabSz="945718" rtl="0" eaLnBrk="1" latinLnBrk="0" hangingPunct="1">
        <a:lnSpc>
          <a:spcPts val="4715"/>
        </a:lnSpc>
        <a:spcBef>
          <a:spcPct val="0"/>
        </a:spcBef>
        <a:buNone/>
        <a:defRPr sz="3809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29613" indent="0" algn="l" defTabSz="945718" rtl="0" eaLnBrk="1" latinLnBrk="0" hangingPunct="1">
        <a:spcBef>
          <a:spcPct val="20000"/>
        </a:spcBef>
        <a:buFont typeface="+mj-lt"/>
        <a:buNone/>
        <a:defRPr sz="3356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29613" indent="0" algn="l" defTabSz="945718" rtl="0" eaLnBrk="1" latinLnBrk="0" hangingPunct="1">
        <a:spcBef>
          <a:spcPct val="20000"/>
        </a:spcBef>
        <a:buFont typeface="Arial" pitchFamily="34" charset="0"/>
        <a:buNone/>
        <a:defRPr sz="2177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646271" indent="-236054" algn="l" defTabSz="945718" rtl="0" eaLnBrk="1" latinLnBrk="0" hangingPunct="1">
        <a:spcBef>
          <a:spcPct val="20000"/>
        </a:spcBef>
        <a:buFont typeface="Arial" pitchFamily="34" charset="0"/>
        <a:buChar char="•"/>
        <a:defRPr sz="2177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26733" algn="just" defTabSz="945718" rtl="0" eaLnBrk="1" latinLnBrk="0" hangingPunct="1">
        <a:lnSpc>
          <a:spcPts val="1633"/>
        </a:lnSpc>
        <a:spcBef>
          <a:spcPts val="363"/>
        </a:spcBef>
        <a:buFont typeface="Arial" pitchFamily="34" charset="0"/>
        <a:buNone/>
        <a:tabLst/>
        <a:defRPr sz="1451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301176" indent="0" algn="l" defTabSz="945718" rtl="0" eaLnBrk="1" latinLnBrk="0" hangingPunct="1">
        <a:lnSpc>
          <a:spcPts val="1633"/>
        </a:lnSpc>
        <a:spcBef>
          <a:spcPts val="363"/>
        </a:spcBef>
        <a:buFont typeface="Arial" pitchFamily="34" charset="0"/>
        <a:buNone/>
        <a:defRPr sz="127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600725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6pPr>
      <a:lvl7pPr marL="3073583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7pPr>
      <a:lvl8pPr marL="3546443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8pPr>
      <a:lvl9pPr marL="4019302" indent="-236430" algn="l" defTabSz="945718" rtl="0" eaLnBrk="1" latinLnBrk="0" hangingPunct="1">
        <a:spcBef>
          <a:spcPct val="20000"/>
        </a:spcBef>
        <a:buFont typeface="Arial" pitchFamily="34" charset="0"/>
        <a:buChar char="•"/>
        <a:defRPr sz="20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1pPr>
      <a:lvl2pPr marL="472859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2pPr>
      <a:lvl3pPr marL="945718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3pPr>
      <a:lvl4pPr marL="1418577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4pPr>
      <a:lvl5pPr marL="1891436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5pPr>
      <a:lvl6pPr marL="2364294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6pPr>
      <a:lvl7pPr marL="2837154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7pPr>
      <a:lvl8pPr marL="3310013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8pPr>
      <a:lvl9pPr marL="3782871" algn="l" defTabSz="945718" rtl="0" eaLnBrk="1" latinLnBrk="0" hangingPunct="1">
        <a:defRPr sz="19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55650" y="1268413"/>
            <a:ext cx="7702550" cy="4897437"/>
          </a:xfrm>
        </p:spPr>
        <p:txBody>
          <a:bodyPr/>
          <a:lstStyle/>
          <a:p>
            <a:pPr defTabSz="873125">
              <a:defRPr/>
            </a:pPr>
            <a:r>
              <a:rPr lang="en-US" sz="2000" b="1" i="1" dirty="0" smtClean="0">
                <a:solidFill>
                  <a:srgbClr val="F2F2F2"/>
                </a:solidFill>
                <a:latin typeface="Garamond" pitchFamily="18" charset="0"/>
              </a:rPr>
              <a:t/>
            </a:r>
            <a:br>
              <a:rPr lang="en-US" sz="2000" b="1" i="1" dirty="0" smtClean="0">
                <a:solidFill>
                  <a:srgbClr val="F2F2F2"/>
                </a:solidFill>
                <a:latin typeface="Garamond" pitchFamily="18" charset="0"/>
              </a:rPr>
            </a:br>
            <a:r>
              <a:rPr lang="ru-RU" sz="2500" b="1" dirty="0">
                <a:solidFill>
                  <a:prstClr val="black"/>
                </a:solidFill>
                <a:latin typeface="Times New Roman" pitchFamily="18" charset="0"/>
              </a:rPr>
              <a:t>Доклад</a:t>
            </a:r>
            <a:r>
              <a:rPr lang="en-US" sz="2500" b="1" dirty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ru-RU" sz="2500" b="1" dirty="0">
                <a:solidFill>
                  <a:prstClr val="black"/>
                </a:solidFill>
                <a:latin typeface="Times New Roman" pitchFamily="18" charset="0"/>
              </a:rPr>
              <a:t>руководителя</a:t>
            </a:r>
            <a:br>
              <a:rPr lang="ru-RU" sz="2500" b="1" dirty="0">
                <a:solidFill>
                  <a:prstClr val="black"/>
                </a:solidFill>
                <a:latin typeface="Times New Roman" pitchFamily="18" charset="0"/>
              </a:rPr>
            </a:br>
            <a:r>
              <a:rPr lang="ru-RU" sz="2500" b="1" dirty="0">
                <a:solidFill>
                  <a:prstClr val="black"/>
                </a:solidFill>
                <a:latin typeface="Garamond" pitchFamily="18" charset="0"/>
              </a:rPr>
              <a:t>  </a:t>
            </a:r>
            <a:r>
              <a:rPr lang="ru-RU" sz="2500" b="1" dirty="0" smtClean="0">
                <a:solidFill>
                  <a:prstClr val="black"/>
                </a:solidFill>
                <a:latin typeface="Garamond" pitchFamily="18" charset="0"/>
              </a:rPr>
              <a:t>УФНС </a:t>
            </a:r>
            <a:r>
              <a:rPr lang="ru-RU" sz="2500" b="1" dirty="0">
                <a:solidFill>
                  <a:prstClr val="black"/>
                </a:solidFill>
                <a:latin typeface="Garamond" pitchFamily="18" charset="0"/>
              </a:rPr>
              <a:t>России</a:t>
            </a:r>
            <a:r>
              <a:rPr lang="ru-RU" sz="2500" b="1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</a:t>
            </a:r>
            <a:r>
              <a:rPr lang="ru-RU" sz="2500" b="1" dirty="0">
                <a:solidFill>
                  <a:prstClr val="black"/>
                </a:solidFill>
                <a:latin typeface="Garamond" pitchFamily="18" charset="0"/>
              </a:rPr>
              <a:t>по Костромской области </a:t>
            </a:r>
            <a:r>
              <a:rPr lang="en-US" sz="2500" b="1" i="1" dirty="0">
                <a:solidFill>
                  <a:prstClr val="black"/>
                </a:solidFill>
                <a:latin typeface="Garamond" pitchFamily="18" charset="0"/>
              </a:rPr>
              <a:t/>
            </a:r>
            <a:br>
              <a:rPr lang="en-US" sz="2500" b="1" i="1" dirty="0">
                <a:solidFill>
                  <a:prstClr val="black"/>
                </a:solidFill>
                <a:latin typeface="Garamond" pitchFamily="18" charset="0"/>
              </a:rPr>
            </a:br>
            <a:r>
              <a:rPr lang="ru-RU" sz="2500" b="1" dirty="0">
                <a:solidFill>
                  <a:prstClr val="black"/>
                </a:solidFill>
                <a:latin typeface="Garamond" pitchFamily="18" charset="0"/>
              </a:rPr>
              <a:t>А.Е. Афанасьева</a:t>
            </a:r>
            <a:r>
              <a:rPr lang="en-US" sz="2500" b="1" i="1" dirty="0">
                <a:solidFill>
                  <a:prstClr val="black"/>
                </a:solidFill>
                <a:latin typeface="Garamond" pitchFamily="18" charset="0"/>
              </a:rPr>
              <a:t/>
            </a:r>
            <a:br>
              <a:rPr lang="en-US" sz="2500" b="1" i="1" dirty="0">
                <a:solidFill>
                  <a:prstClr val="black"/>
                </a:solidFill>
                <a:latin typeface="Garamond" pitchFamily="18" charset="0"/>
              </a:rPr>
            </a:br>
            <a:r>
              <a:rPr lang="en-US" sz="2000" b="1" i="1" dirty="0">
                <a:solidFill>
                  <a:srgbClr val="F2F2F2"/>
                </a:solidFill>
                <a:latin typeface="Garamond" pitchFamily="18" charset="0"/>
              </a:rPr>
              <a:t/>
            </a:r>
            <a:br>
              <a:rPr lang="en-US" sz="2000" b="1" i="1" dirty="0">
                <a:solidFill>
                  <a:srgbClr val="F2F2F2"/>
                </a:solidFill>
                <a:latin typeface="Garamond" pitchFamily="18" charset="0"/>
              </a:rPr>
            </a:br>
            <a:r>
              <a:rPr lang="ru-RU" sz="2400" b="1" dirty="0">
                <a:solidFill>
                  <a:prstClr val="black"/>
                </a:solidFill>
              </a:rPr>
              <a:t>«Об итогах работы налоговых органов </a:t>
            </a:r>
            <a:r>
              <a:rPr lang="ru-RU" sz="2400" b="1" dirty="0" smtClean="0">
                <a:solidFill>
                  <a:prstClr val="black"/>
                </a:solidFill>
              </a:rPr>
              <a:t/>
            </a:r>
            <a:br>
              <a:rPr lang="ru-RU" sz="2400" b="1" dirty="0" smtClean="0">
                <a:solidFill>
                  <a:prstClr val="black"/>
                </a:solidFill>
              </a:rPr>
            </a:br>
            <a:r>
              <a:rPr lang="ru-RU" sz="2400" b="1" dirty="0" smtClean="0">
                <a:solidFill>
                  <a:prstClr val="black"/>
                </a:solidFill>
              </a:rPr>
              <a:t>Костромской </a:t>
            </a:r>
            <a:r>
              <a:rPr lang="ru-RU" sz="2400" b="1" dirty="0">
                <a:solidFill>
                  <a:prstClr val="black"/>
                </a:solidFill>
              </a:rPr>
              <a:t>области за </a:t>
            </a:r>
            <a:r>
              <a:rPr lang="ru-RU" sz="2400" b="1" dirty="0" smtClean="0">
                <a:solidFill>
                  <a:prstClr val="black"/>
                </a:solidFill>
              </a:rPr>
              <a:t>1 квартал 2018 года»</a:t>
            </a:r>
            <a:r>
              <a:rPr lang="ru-RU" sz="2000" b="1" dirty="0">
                <a:solidFill>
                  <a:srgbClr val="FFFF00"/>
                </a:solidFill>
              </a:rPr>
              <a:t/>
            </a:r>
            <a:br>
              <a:rPr lang="ru-RU" sz="2000" b="1" dirty="0">
                <a:solidFill>
                  <a:srgbClr val="FFFF00"/>
                </a:solidFill>
              </a:rPr>
            </a:br>
            <a:endParaRPr lang="en-US" sz="2000" b="1" dirty="0" smtClean="0">
              <a:solidFill>
                <a:srgbClr val="FFFF0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76672"/>
            <a:ext cx="1463675" cy="112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8344827" y="5869607"/>
            <a:ext cx="619711" cy="63183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2</a:t>
            </a:r>
            <a:endParaRPr lang="ru-RU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547664" y="2438576"/>
            <a:ext cx="799202" cy="34235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rPr>
              <a:t>+</a:t>
            </a:r>
            <a:r>
              <a:rPr lang="ru-RU" sz="1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rPr>
              <a:t>24,4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%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6817" y="281814"/>
            <a:ext cx="1463675" cy="112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/>
          <p:nvPr/>
        </p:nvSpPr>
        <p:spPr>
          <a:xfrm rot="19345327">
            <a:off x="-24814" y="5220160"/>
            <a:ext cx="2088232" cy="67207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млн.руб.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3419872" y="1340768"/>
            <a:ext cx="799202" cy="34235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rPr>
              <a:t>+</a:t>
            </a:r>
            <a:r>
              <a:rPr lang="ru-RU" sz="1400" b="1" dirty="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rPr>
              <a:t>5</a:t>
            </a:r>
            <a:r>
              <a:rPr lang="ru-RU" sz="1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rPr>
              <a:t>,</a:t>
            </a:r>
            <a:r>
              <a:rPr lang="en-US" sz="1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rPr>
              <a:t>7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%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500990" y="3861048"/>
            <a:ext cx="799202" cy="34235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rPr>
              <a:t>+</a:t>
            </a:r>
            <a:r>
              <a:rPr lang="ru-RU" sz="1400" b="1" dirty="0" smtClean="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rPr>
              <a:t>7,4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%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388234" y="203501"/>
            <a:ext cx="7928182" cy="1137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marL="0" marR="0" indent="0" algn="ctr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altLang="ru-RU" sz="2400" b="1" dirty="0" smtClean="0">
                <a:latin typeface="Times New Roman" pitchFamily="18" charset="0"/>
              </a:rPr>
              <a:t>Слайд № </a:t>
            </a:r>
            <a:r>
              <a:rPr lang="en-US" altLang="ru-RU" sz="2400" b="1" dirty="0" smtClean="0">
                <a:latin typeface="Times New Roman" pitchFamily="18" charset="0"/>
              </a:rPr>
              <a:t>2</a:t>
            </a:r>
            <a:r>
              <a:rPr lang="ru-RU" altLang="ru-RU" sz="2400" b="1" dirty="0" smtClean="0">
                <a:latin typeface="Times New Roman" pitchFamily="18" charset="0"/>
              </a:rPr>
              <a:t>.  Динамика поступлений платежей</a:t>
            </a:r>
          </a:p>
          <a:p>
            <a:r>
              <a:rPr lang="ru-RU" altLang="ru-RU" sz="2400" b="1" dirty="0" smtClean="0">
                <a:latin typeface="Times New Roman" pitchFamily="18" charset="0"/>
              </a:rPr>
              <a:t>                    в бюджеты всех уровней</a:t>
            </a:r>
            <a:endParaRPr lang="ru-RU" altLang="ru-RU" sz="2400" b="1" dirty="0"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33946" y="2069244"/>
            <a:ext cx="2657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5 873 млн.рублей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33946" y="2987660"/>
            <a:ext cx="2657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6 575 млн.рублей</a:t>
            </a:r>
            <a:endParaRPr lang="ru-RU" b="1" dirty="0">
              <a:solidFill>
                <a:schemeClr val="tx2"/>
              </a:solidFill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973267244"/>
              </p:ext>
            </p:extLst>
          </p:nvPr>
        </p:nvGraphicFramePr>
        <p:xfrm>
          <a:off x="755576" y="1397000"/>
          <a:ext cx="7848872" cy="49843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136948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6817" y="281814"/>
            <a:ext cx="1463675" cy="112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260648"/>
            <a:ext cx="77768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Слайд № </a:t>
            </a:r>
            <a:r>
              <a:rPr lang="en-US" alt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</a:t>
            </a:r>
            <a:r>
              <a:rPr lang="ru-RU" alt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.  </a:t>
            </a: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Динамика </a:t>
            </a:r>
            <a:r>
              <a:rPr lang="ru-RU" alt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поступления основных налогов и сборов в консолидированный бюджет РФ</a:t>
            </a:r>
            <a:endParaRPr lang="ru-RU" sz="2400" dirty="0"/>
          </a:p>
        </p:txBody>
      </p:sp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3332709882"/>
              </p:ext>
            </p:extLst>
          </p:nvPr>
        </p:nvGraphicFramePr>
        <p:xfrm>
          <a:off x="611560" y="1122422"/>
          <a:ext cx="8352928" cy="51868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1"/>
          <p:cNvSpPr txBox="1"/>
          <p:nvPr/>
        </p:nvSpPr>
        <p:spPr>
          <a:xfrm>
            <a:off x="3203848" y="2115245"/>
            <a:ext cx="1008104" cy="44965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800" b="1" kern="12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+ 12,5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%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5253469" y="2906911"/>
            <a:ext cx="1008104" cy="44965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800" b="1" kern="12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+ 34,0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%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1403648" y="1556792"/>
            <a:ext cx="1008104" cy="44965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800" b="1" kern="12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+ 5,8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%</a:t>
            </a:r>
          </a:p>
        </p:txBody>
      </p:sp>
      <p:sp>
        <p:nvSpPr>
          <p:cNvPr id="13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8311075" y="5877272"/>
            <a:ext cx="619711" cy="63183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2"/>
                </a:solidFill>
                <a:latin typeface="Arial Narrow" panose="020B060602020203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926000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82" name="Rectangle 2"/>
          <p:cNvSpPr>
            <a:spLocks noGrp="1" noChangeArrowheads="1"/>
          </p:cNvSpPr>
          <p:nvPr>
            <p:ph type="title"/>
          </p:nvPr>
        </p:nvSpPr>
        <p:spPr>
          <a:xfrm>
            <a:off x="486352" y="203501"/>
            <a:ext cx="7686048" cy="1137267"/>
          </a:xfrm>
        </p:spPr>
        <p:txBody>
          <a:bodyPr/>
          <a:lstStyle/>
          <a:p>
            <a:r>
              <a:rPr lang="ru-RU" altLang="ru-RU" sz="2500" b="1" dirty="0">
                <a:latin typeface="Times New Roman" pitchFamily="18" charset="0"/>
              </a:rPr>
              <a:t>Слайд </a:t>
            </a:r>
            <a:r>
              <a:rPr lang="ru-RU" altLang="ru-RU" sz="2500" b="1" dirty="0" smtClean="0">
                <a:latin typeface="Times New Roman" pitchFamily="18" charset="0"/>
              </a:rPr>
              <a:t>№ </a:t>
            </a:r>
            <a:r>
              <a:rPr lang="en-US" altLang="ru-RU" sz="2500" b="1" dirty="0" smtClean="0">
                <a:latin typeface="Times New Roman" pitchFamily="18" charset="0"/>
              </a:rPr>
              <a:t>4</a:t>
            </a:r>
            <a:r>
              <a:rPr lang="ru-RU" altLang="ru-RU" sz="2500" b="1" dirty="0" smtClean="0">
                <a:latin typeface="Times New Roman" pitchFamily="18" charset="0"/>
              </a:rPr>
              <a:t>.</a:t>
            </a:r>
            <a:r>
              <a:rPr lang="en-US" altLang="ru-RU" sz="2500" b="1" dirty="0" smtClean="0">
                <a:latin typeface="Times New Roman" pitchFamily="18" charset="0"/>
              </a:rPr>
              <a:t> </a:t>
            </a:r>
            <a:r>
              <a:rPr lang="ru-RU" altLang="ru-RU" sz="2500" b="1" dirty="0" smtClean="0">
                <a:latin typeface="Times New Roman" pitchFamily="18" charset="0"/>
              </a:rPr>
              <a:t>Структура поступлений по основным видам экономической деятельности</a:t>
            </a:r>
            <a:endParaRPr lang="ru-RU" altLang="ru-RU" sz="2500" b="1" dirty="0">
              <a:latin typeface="Times New Roman" pitchFamily="18" charset="0"/>
            </a:endParaRPr>
          </a:p>
        </p:txBody>
      </p:sp>
      <p:grpSp>
        <p:nvGrpSpPr>
          <p:cNvPr id="1095684" name="Group 4"/>
          <p:cNvGrpSpPr>
            <a:grpSpLocks/>
          </p:cNvGrpSpPr>
          <p:nvPr/>
        </p:nvGrpSpPr>
        <p:grpSpPr bwMode="auto">
          <a:xfrm>
            <a:off x="7739944" y="302094"/>
            <a:ext cx="1462687" cy="1088611"/>
            <a:chOff x="5511" y="0"/>
            <a:chExt cx="920" cy="686"/>
          </a:xfrm>
        </p:grpSpPr>
        <p:pic>
          <p:nvPicPr>
            <p:cNvPr id="1095685" name="Picture 5" descr="Герб-цв"/>
            <p:cNvPicPr>
              <a:picLocks noChangeAspect="1" noChangeArrowheads="1"/>
            </p:cNvPicPr>
            <p:nvPr/>
          </p:nvPicPr>
          <p:blipFill>
            <a:blip r:embed="rId2" cstate="print">
              <a:lum contras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1" y="36"/>
              <a:ext cx="920" cy="650"/>
            </a:xfrm>
            <a:prstGeom prst="rect">
              <a:avLst/>
            </a:prstGeom>
            <a:noFill/>
            <a:effectLst>
              <a:outerShdw dist="25400" dir="5400000" algn="ctr" rotWithShape="0">
                <a:srgbClr val="333333">
                  <a:alpha val="5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95686" name="Rectangle 6"/>
            <p:cNvSpPr>
              <a:spLocks noChangeArrowheads="1"/>
            </p:cNvSpPr>
            <p:nvPr/>
          </p:nvSpPr>
          <p:spPr bwMode="auto">
            <a:xfrm>
              <a:off x="5676" y="0"/>
              <a:ext cx="559" cy="1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7961" dir="2700000" algn="ctr" rotWithShape="0">
                      <a:srgbClr val="333333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lIns="109925" tIns="54962" rIns="109925" bIns="54962">
              <a:spAutoFit/>
            </a:bodyPr>
            <a:lstStyle>
              <a:lvl1pPr defTabSz="1100138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550863" defTabSz="1100138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00138" defTabSz="1100138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51000" defTabSz="1100138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200275" defTabSz="1100138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657475" defTabSz="11001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3114675" defTabSz="11001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571875" defTabSz="11001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4029075" defTabSz="1100138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ru-RU" sz="80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ФНС </a:t>
              </a:r>
              <a:r>
                <a:rPr lang="ru-RU" altLang="ru-RU" sz="800"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</a:rPr>
                <a:t>РОССИИ</a:t>
              </a:r>
            </a:p>
          </p:txBody>
        </p:sp>
      </p:grp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7482944"/>
              </p:ext>
            </p:extLst>
          </p:nvPr>
        </p:nvGraphicFramePr>
        <p:xfrm>
          <a:off x="395536" y="1052736"/>
          <a:ext cx="7678746" cy="55446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5580112" y="5301208"/>
            <a:ext cx="3240360" cy="864096"/>
            <a:chOff x="6156176" y="2132856"/>
            <a:chExt cx="3240360" cy="864096"/>
          </a:xfrm>
        </p:grpSpPr>
        <p:sp>
          <p:nvSpPr>
            <p:cNvPr id="3" name="Скругленный прямоугольник 2"/>
            <p:cNvSpPr/>
            <p:nvPr/>
          </p:nvSpPr>
          <p:spPr>
            <a:xfrm>
              <a:off x="6659824" y="2132856"/>
              <a:ext cx="2160240" cy="864096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6156176" y="2132856"/>
              <a:ext cx="324036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 </a:t>
              </a:r>
              <a:r>
                <a:rPr lang="ru-RU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остальным видам</a:t>
              </a:r>
            </a:p>
            <a:p>
              <a:pPr algn="ctr"/>
              <a:r>
                <a:rPr lang="ru-RU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экономической деятельности</a:t>
              </a:r>
            </a:p>
            <a:p>
              <a:pPr algn="ctr"/>
              <a:r>
                <a:rPr lang="ru-RU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удельный вес </a:t>
              </a:r>
              <a:r>
                <a:rPr lang="ru-RU" sz="1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поступлений</a:t>
              </a:r>
            </a:p>
            <a:p>
              <a:pPr algn="ctr"/>
              <a:r>
                <a:rPr lang="ru-RU" sz="12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составляет около 9,3%</a:t>
              </a:r>
              <a:endPara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8311075" y="5877272"/>
            <a:ext cx="619711" cy="631833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2"/>
                </a:solidFill>
                <a:latin typeface="Arial Narrow" panose="020B060602020203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163375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8316416" y="5877272"/>
            <a:ext cx="619711" cy="631833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5</a:t>
            </a:r>
            <a:endParaRPr lang="ru-RU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Заголовок 9"/>
          <p:cNvSpPr>
            <a:spLocks noGrp="1"/>
          </p:cNvSpPr>
          <p:nvPr>
            <p:ph type="title"/>
          </p:nvPr>
        </p:nvSpPr>
        <p:spPr>
          <a:xfrm>
            <a:off x="107504" y="476672"/>
            <a:ext cx="8208912" cy="720080"/>
          </a:xfrm>
        </p:spPr>
        <p:txBody>
          <a:bodyPr vert="horz" lIns="81630" tIns="40815" rIns="81630" bIns="40815" rtlCol="0" anchor="ctr">
            <a:no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Слайд №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Динамика поступлений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страховых взносов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19345327">
            <a:off x="-72008" y="4524218"/>
            <a:ext cx="2088232" cy="67207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млн.руб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6817" y="281814"/>
            <a:ext cx="1463675" cy="112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 flipV="1">
            <a:off x="3218986" y="4437112"/>
            <a:ext cx="504056" cy="34788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4952121" y="3933056"/>
            <a:ext cx="504056" cy="34788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flipV="1">
            <a:off x="1547664" y="1700808"/>
            <a:ext cx="504056" cy="34788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"/>
          <p:cNvSpPr txBox="1"/>
          <p:nvPr/>
        </p:nvSpPr>
        <p:spPr>
          <a:xfrm>
            <a:off x="2987783" y="4106998"/>
            <a:ext cx="936063" cy="43208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1" kern="12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+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1400" b="1" noProof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9,2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%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4427984" y="3841283"/>
            <a:ext cx="936063" cy="43208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1" kern="12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+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1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20,2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%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1127624" y="1484766"/>
            <a:ext cx="936063" cy="43208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1" kern="120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+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ru-RU" sz="1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12,3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%</a:t>
            </a: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349600524"/>
              </p:ext>
            </p:extLst>
          </p:nvPr>
        </p:nvGraphicFramePr>
        <p:xfrm>
          <a:off x="107504" y="1126146"/>
          <a:ext cx="9252520" cy="62944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804248" y="1907540"/>
            <a:ext cx="2657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3 302 млн.рублей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804248" y="2843644"/>
            <a:ext cx="26571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3 754 млн.рублей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044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8316416" y="5949280"/>
            <a:ext cx="619711" cy="631833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7</a:t>
            </a:r>
            <a:endParaRPr lang="ru-RU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6817" y="281814"/>
            <a:ext cx="1463675" cy="112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671660251"/>
              </p:ext>
            </p:extLst>
          </p:nvPr>
        </p:nvGraphicFramePr>
        <p:xfrm>
          <a:off x="827584" y="1273882"/>
          <a:ext cx="7704856" cy="5395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39552" y="412108"/>
            <a:ext cx="7776864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Слайд № </a:t>
            </a:r>
            <a:r>
              <a:rPr lang="ru-RU" altLang="ru-RU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6.  </a:t>
            </a:r>
            <a:r>
              <a:rPr lang="ru-RU" alt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Динамика количества выездных проверок и доначислений по их результатам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9699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7"/>
          <p:cNvSpPr txBox="1">
            <a:spLocks noChangeArrowheads="1"/>
          </p:cNvSpPr>
          <p:nvPr/>
        </p:nvSpPr>
        <p:spPr bwMode="auto">
          <a:xfrm>
            <a:off x="2623112" y="3421380"/>
            <a:ext cx="4000977" cy="441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7226" tIns="58613" rIns="117226" bIns="58613">
            <a:spAutoFit/>
          </a:bodyPr>
          <a:lstStyle>
            <a:lvl1pPr eaLnBrk="0" hangingPunct="0">
              <a:spcBef>
                <a:spcPct val="20000"/>
              </a:spcBef>
              <a:buFont typeface="+mj-lt"/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ts val="0"/>
              </a:spcAft>
              <a:buFontTx/>
              <a:buNone/>
            </a:pPr>
            <a:r>
              <a:rPr lang="ru-RU" altLang="ru-RU" sz="2100" smtClean="0">
                <a:solidFill>
                  <a:srgbClr val="0066B3"/>
                </a:solidFill>
                <a:latin typeface="Times New Roman" pitchFamily="18" charset="0"/>
                <a:cs typeface="Times New Roman" pitchFamily="18" charset="0"/>
              </a:rPr>
              <a:t>БЛАГОДАРЮ </a:t>
            </a:r>
            <a:r>
              <a:rPr lang="ru-RU" altLang="ru-RU" sz="2100">
                <a:solidFill>
                  <a:srgbClr val="0066B3"/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altLang="ru-RU" sz="2100" smtClean="0">
                <a:solidFill>
                  <a:srgbClr val="0066B3"/>
                </a:solidFill>
                <a:latin typeface="Times New Roman" pitchFamily="18" charset="0"/>
                <a:cs typeface="Times New Roman" pitchFamily="18" charset="0"/>
              </a:rPr>
              <a:t>ВНИМАНИЕ!</a:t>
            </a:r>
            <a:endParaRPr lang="ru-RU" altLang="ru-RU" sz="2100" dirty="0">
              <a:solidFill>
                <a:srgbClr val="0066B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1" name="Picture 3" descr="C:\Documents and Settings\5000-01-269\Рабочий стол\Logo SMAL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0215" y="691516"/>
            <a:ext cx="1222375" cy="1529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Номер слайда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378147" y="6085115"/>
            <a:ext cx="504825" cy="453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17226" tIns="58613" rIns="117226" bIns="58613" numCol="1" anchorCtr="0" compatLnSpc="1">
            <a:prstTxWarp prst="textNoShape">
              <a:avLst/>
            </a:prstTxWarp>
          </a:bodyPr>
          <a:lstStyle>
            <a:lvl1pPr defTabSz="1086783" eaLnBrk="0" hangingPunct="0">
              <a:spcBef>
                <a:spcPct val="20000"/>
              </a:spcBef>
              <a:buFont typeface="+mj-lt"/>
              <a:defRPr sz="3100">
                <a:solidFill>
                  <a:srgbClr val="005AA9"/>
                </a:solidFill>
                <a:latin typeface="Calibri" pitchFamily="34" charset="0"/>
              </a:defRPr>
            </a:lvl1pPr>
            <a:lvl2pPr marL="952462" indent="-366332" defTabSz="1086783" eaLnBrk="0" hangingPunct="0">
              <a:spcBef>
                <a:spcPct val="20000"/>
              </a:spcBef>
              <a:buFont typeface="Arial" pitchFamily="34" charset="0"/>
              <a:defRPr sz="2600">
                <a:solidFill>
                  <a:srgbClr val="504F53"/>
                </a:solidFill>
                <a:latin typeface="Calibri" pitchFamily="34" charset="0"/>
              </a:defRPr>
            </a:lvl2pPr>
            <a:lvl3pPr marL="1465326" indent="-293065" defTabSz="1086783" eaLnBrk="0" hangingPunct="0">
              <a:spcBef>
                <a:spcPct val="20000"/>
              </a:spcBef>
              <a:buFont typeface="Arial" pitchFamily="34" charset="0"/>
              <a:buChar char="•"/>
              <a:defRPr sz="2600">
                <a:solidFill>
                  <a:srgbClr val="504F53"/>
                </a:solidFill>
                <a:latin typeface="Calibri" pitchFamily="34" charset="0"/>
              </a:defRPr>
            </a:lvl3pPr>
            <a:lvl4pPr marL="2051456" indent="-293065" algn="just" defTabSz="1086783" eaLnBrk="0" hangingPunct="0">
              <a:lnSpc>
                <a:spcPts val="2436"/>
              </a:lnSpc>
              <a:spcBef>
                <a:spcPts val="513"/>
              </a:spcBef>
              <a:buFont typeface="Arial" pitchFamily="34" charset="0"/>
              <a:defRPr sz="2100">
                <a:solidFill>
                  <a:srgbClr val="504F53"/>
                </a:solidFill>
                <a:latin typeface="Calibri" pitchFamily="34" charset="0"/>
              </a:defRPr>
            </a:lvl4pPr>
            <a:lvl5pPr marL="2637587" indent="-293065" defTabSz="1086783" eaLnBrk="0" hangingPunct="0">
              <a:lnSpc>
                <a:spcPts val="2308"/>
              </a:lnSpc>
              <a:spcBef>
                <a:spcPts val="513"/>
              </a:spcBef>
              <a:buFont typeface="Arial" pitchFamily="34" charset="0"/>
              <a:defRPr sz="1800">
                <a:solidFill>
                  <a:srgbClr val="8D8C90"/>
                </a:solidFill>
                <a:latin typeface="Calibri" pitchFamily="34" charset="0"/>
              </a:defRPr>
            </a:lvl5pPr>
            <a:lvl6pPr marL="3223717" indent="-293065" defTabSz="1086783" eaLnBrk="0" fontAlgn="base" hangingPunct="0">
              <a:lnSpc>
                <a:spcPts val="2308"/>
              </a:lnSpc>
              <a:spcBef>
                <a:spcPts val="513"/>
              </a:spcBef>
              <a:spcAft>
                <a:spcPct val="0"/>
              </a:spcAft>
              <a:buFont typeface="Arial" pitchFamily="34" charset="0"/>
              <a:defRPr sz="1800">
                <a:solidFill>
                  <a:srgbClr val="8D8C90"/>
                </a:solidFill>
                <a:latin typeface="Calibri" pitchFamily="34" charset="0"/>
              </a:defRPr>
            </a:lvl6pPr>
            <a:lvl7pPr marL="3809848" indent="-293065" defTabSz="1086783" eaLnBrk="0" fontAlgn="base" hangingPunct="0">
              <a:lnSpc>
                <a:spcPts val="2308"/>
              </a:lnSpc>
              <a:spcBef>
                <a:spcPts val="513"/>
              </a:spcBef>
              <a:spcAft>
                <a:spcPct val="0"/>
              </a:spcAft>
              <a:buFont typeface="Arial" pitchFamily="34" charset="0"/>
              <a:defRPr sz="1800">
                <a:solidFill>
                  <a:srgbClr val="8D8C90"/>
                </a:solidFill>
                <a:latin typeface="Calibri" pitchFamily="34" charset="0"/>
              </a:defRPr>
            </a:lvl7pPr>
            <a:lvl8pPr marL="4395978" indent="-293065" defTabSz="1086783" eaLnBrk="0" fontAlgn="base" hangingPunct="0">
              <a:lnSpc>
                <a:spcPts val="2308"/>
              </a:lnSpc>
              <a:spcBef>
                <a:spcPts val="513"/>
              </a:spcBef>
              <a:spcAft>
                <a:spcPct val="0"/>
              </a:spcAft>
              <a:buFont typeface="Arial" pitchFamily="34" charset="0"/>
              <a:defRPr sz="1800">
                <a:solidFill>
                  <a:srgbClr val="8D8C90"/>
                </a:solidFill>
                <a:latin typeface="Calibri" pitchFamily="34" charset="0"/>
              </a:defRPr>
            </a:lvl8pPr>
            <a:lvl9pPr marL="4982108" indent="-293065" defTabSz="1086783" eaLnBrk="0" fontAlgn="base" hangingPunct="0">
              <a:lnSpc>
                <a:spcPts val="2308"/>
              </a:lnSpc>
              <a:spcBef>
                <a:spcPts val="513"/>
              </a:spcBef>
              <a:spcAft>
                <a:spcPct val="0"/>
              </a:spcAft>
              <a:buFont typeface="Arial" pitchFamily="34" charset="0"/>
              <a:defRPr sz="18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eaLnBrk="1" fontAlgn="base" hangingPunct="1">
              <a:lnSpc>
                <a:spcPts val="2404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800" dirty="0" smtClean="0">
                <a:solidFill>
                  <a:prstClr val="white"/>
                </a:solidFill>
              </a:rPr>
              <a:t> </a:t>
            </a:r>
            <a:endParaRPr lang="ru-RU" altLang="ru-RU" sz="28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54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9501</TotalTime>
  <Words>180</Words>
  <Application>Microsoft Office PowerPoint</Application>
  <PresentationFormat>Экран (4:3)</PresentationFormat>
  <Paragraphs>66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Тема Office</vt:lpstr>
      <vt:lpstr>3_Present_FNS2012_A4</vt:lpstr>
      <vt:lpstr> Доклад руководителя   УФНС России по Костромской области  А.Е. Афанасьева  «Об итогах работы налоговых органов  Костромской области за 1 квартал 2018 года» </vt:lpstr>
      <vt:lpstr>Презентация PowerPoint</vt:lpstr>
      <vt:lpstr>Презентация PowerPoint</vt:lpstr>
      <vt:lpstr>Слайд № 4. Структура поступлений по основным видам экономической деятельности</vt:lpstr>
      <vt:lpstr>Слайд № 5. Динамика поступлений                     страховых взносов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 06.02.2013</dc:title>
  <dc:creator>Семенов Никита Витальевич</dc:creator>
  <cp:lastModifiedBy>Кравцов Игорь Анатольевич</cp:lastModifiedBy>
  <cp:revision>567</cp:revision>
  <cp:lastPrinted>2018-02-15T13:16:35Z</cp:lastPrinted>
  <dcterms:created xsi:type="dcterms:W3CDTF">2013-02-06T13:51:02Z</dcterms:created>
  <dcterms:modified xsi:type="dcterms:W3CDTF">2018-05-29T13:49:02Z</dcterms:modified>
</cp:coreProperties>
</file>